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3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9" r:id="rId51"/>
    <p:sldId id="558" r:id="rId52"/>
  </p:sldIdLst>
  <p:sldSz cx="9144000" cy="6858000" type="screen4x3"/>
  <p:notesSz cx="6858000" cy="9144000"/>
  <p:embeddedFontLst>
    <p:embeddedFont>
      <p:font typeface="Migu 1M" panose="020B0600070205080204" charset="-128"/>
      <p:regular r:id="rId54"/>
      <p:bold r:id="rId55"/>
    </p:embeddedFont>
    <p:embeddedFont>
      <p:font typeface="Arial Unicode MS" panose="020B0604020202020204" pitchFamily="50" charset="-128"/>
      <p:regular r:id="rId56"/>
    </p:embeddedFont>
    <p:embeddedFont>
      <p:font typeface="Cambria Math" panose="02040503050406030204" pitchFamily="18" charset="0"/>
      <p:regular r:id="rId57"/>
    </p:embeddedFont>
    <p:embeddedFont>
      <p:font typeface="MigMix 1P" panose="020B0502020203020207" pitchFamily="50" charset="-128"/>
      <p:regular r:id="rId58"/>
      <p:bold r:id="rId59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697"/>
  </p:normalViewPr>
  <p:slideViewPr>
    <p:cSldViewPr snapToGrid="0" snapToObjects="1">
      <p:cViewPr varScale="1">
        <p:scale>
          <a:sx n="81" d="100"/>
          <a:sy n="81" d="100"/>
        </p:scale>
        <p:origin x="19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10EEF8F6-EDB5-6644-B42D-DFAA89002644}" type="datetimeFigureOut">
              <a:rPr lang="ja-JP" altLang="en-US" smtClean="0"/>
              <a:pPr/>
              <a:t>2018/12/29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gMix 1P" panose="020B0502020203020207" pitchFamily="34" charset="-128"/>
                <a:ea typeface="MigMix 1P" panose="020B0502020203020207" pitchFamily="34" charset="-128"/>
              </a:defRPr>
            </a:lvl1pPr>
          </a:lstStyle>
          <a:p>
            <a:fld id="{3322AC35-6657-8240-ABD8-C3D323CDD5D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MigMix 1P" panose="020B0502020203020207" pitchFamily="34" charset="-128"/>
        <a:ea typeface="MigMix 1P" panose="020B0502020203020207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r>
              <a:rPr lang="en-US" altLang="ja-JP" dirty="0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ja-JP" altLang="en-US">
                <a:latin typeface="MigMix 1P" panose="020B0502020203020207" pitchFamily="34" charset="-128"/>
              </a:rPr>
              <a:t>オープン</a:t>
            </a:r>
            <a:r>
              <a:rPr lang="en-US" altLang="ja-JP" dirty="0">
                <a:latin typeface="MigMix 1P" panose="020B0502020203020207" pitchFamily="34" charset="-128"/>
              </a:rPr>
              <a:t>CAE</a:t>
            </a:r>
            <a:r>
              <a:rPr lang="ja-JP" altLang="en-US">
                <a:latin typeface="MigMix 1P" panose="020B0502020203020207" pitchFamily="34" charset="-128"/>
              </a:rPr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gMix 1P" panose="020B0502020203020207" pitchFamily="34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chemeClr val="tx1"/>
          </a:solidFill>
          <a:latin typeface="MigMix 1P" panose="020B0502020203020207" pitchFamily="34" charset="-12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igMix 1P" panose="020B0502020203020207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ModelicaStandardLibrary/blob/master/LICENS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490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684206"/>
            <a:ext cx="2847947" cy="1687099"/>
          </a:xfrm>
          <a:prstGeom prst="rect">
            <a:avLst/>
          </a:prstGeom>
        </p:spPr>
      </p:pic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>
                <a:latin typeface="MigMix 1P" panose="020B0502020203020207" pitchFamily="34" charset="-128"/>
              </a:rPr>
              <a:t>。</a:t>
            </a:r>
            <a:endParaRPr lang="en-US" altLang="ja-JP" sz="2000" dirty="0">
              <a:latin typeface="MigMix 1P" panose="020B0502020203020207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 dirty="0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ClassExample3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されたモデル間で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panose="020B0509020203020207" pitchFamily="49" charset="-128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MigMix 1P" panose="020B0502020203020207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461683"/>
            <a:ext cx="393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(local model) </a:t>
            </a:r>
            <a:r>
              <a:rPr kumimoji="1"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cxnSpLocks/>
            <a:stCxn id="30" idx="1"/>
          </p:cNvCxnSpPr>
          <p:nvPr/>
        </p:nvCxnSpPr>
        <p:spPr>
          <a:xfrm flipH="1">
            <a:off x="3221593" y="2815626"/>
            <a:ext cx="696870" cy="30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502266" y="864000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>
              <a:latin typeface="MigMix 1P" panose="020B0502020203020207" pitchFamily="34" charset="-128"/>
            </a:endParaRPr>
          </a:p>
        </p:txBody>
      </p:sp>
      <p:cxnSp>
        <p:nvCxnSpPr>
          <p:cNvPr id="6" name="直線矢印コネクタ 5"/>
          <p:cNvCxnSpPr>
            <a:stCxn id="20" idx="1"/>
          </p:cNvCxnSpPr>
          <p:nvPr/>
        </p:nvCxnSpPr>
        <p:spPr>
          <a:xfrm flipH="1">
            <a:off x="3170903" y="1064055"/>
            <a:ext cx="331363" cy="51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  <a:latin typeface="MigMix 1P" panose="020B0502020203020207" pitchFamily="34" charset="-128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MigMix 1P" panose="020B0502020203020207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>
                <a:blip r:embed="rId2"/>
                <a:stretch>
                  <a:fillRect l="-4412" r="-735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>
                <a:blip r:embed="rId3"/>
                <a:stretch>
                  <a:fillRect l="-4286" r="-2857" b="-43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>
                <a:blip r:embed="rId4"/>
                <a:stretch>
                  <a:fillRect l="-1653" r="-2479" b="-1395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>
                <a:blip r:embed="rId5"/>
                <a:stretch>
                  <a:fillRect l="-452" r="-1357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latin typeface="MigMix 1P" panose="020B0502020203020207" pitchFamily="34" charset="-128"/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>
                <a:blip r:embed="rId6"/>
                <a:stretch>
                  <a:fillRect l="-3750" b="-21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>
              <a:latin typeface="MigMix 1P" panose="020B0502020203020207" pitchFamily="34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0A3C67B-55B1-4D41-B183-0DBD019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89" y="1973482"/>
            <a:ext cx="3479988" cy="28080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7DCE05-4CA0-B940-942C-FE054E0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03" y="1973482"/>
            <a:ext cx="3416076" cy="2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894551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1651684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18437" y="1651684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Mix 1P" charset="-128"/>
                <a:ea typeface="MigMix 1P" charset="-128"/>
                <a:cs typeface="MigMix 1P" charset="-128"/>
              </a:rPr>
              <a:t>エイリアス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AEADC8-2812-9246-B745-D53872D70E36}"/>
              </a:ext>
            </a:extLst>
          </p:cNvPr>
          <p:cNvSpPr/>
          <p:nvPr/>
        </p:nvSpPr>
        <p:spPr>
          <a:xfrm>
            <a:off x="518774" y="4624808"/>
            <a:ext cx="7992888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The purpose of this document is introducing Media and Fluid Libraries in the </a:t>
            </a:r>
            <a:r>
              <a:rPr lang="en-US" altLang="ja-JP" dirty="0" err="1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Modelica</a:t>
            </a: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Standard Library (MSL). This document uses libraries, software, figures, and documents included in MSL and those modifications. Licenses and copyrights of those are written in next page.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and License of this document are written in the last page.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0E0EB0-E691-444E-A8CC-298E2A40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8BCE374-A33C-754F-A317-D0B2C196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35CF2F-E7E6-E74D-A0B9-C2313ED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50</a:t>
            </a:fld>
            <a:endParaRPr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80E995A-88B6-2546-8900-792ADF50F9A4}"/>
              </a:ext>
            </a:extLst>
          </p:cNvPr>
          <p:cNvSpPr txBox="1">
            <a:spLocks/>
          </p:cNvSpPr>
          <p:nvPr/>
        </p:nvSpPr>
        <p:spPr>
          <a:xfrm>
            <a:off x="630001" y="360001"/>
            <a:ext cx="7883999" cy="503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kern="1200">
                <a:solidFill>
                  <a:schemeClr val="tx1"/>
                </a:solidFill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Modelica Standard Library License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6898990-B9E2-1C42-973C-F77A2310AAE2}"/>
              </a:ext>
            </a:extLst>
          </p:cNvPr>
          <p:cNvSpPr/>
          <p:nvPr/>
        </p:nvSpPr>
        <p:spPr>
          <a:xfrm>
            <a:off x="630001" y="1131915"/>
            <a:ext cx="7883999" cy="48667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BSD 3-Clause License	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Copyright (c) 1998-2018, ABB, Austrian Institute of Technology, T.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Bödrich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DLR, Dassault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Systèmes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AB, ESI ITI, Fraunhofer, A.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Haumer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C.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Kral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Modelon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TU Hamburg-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Harburg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, </a:t>
            </a:r>
            <a:r>
              <a:rPr lang="en" altLang="ja-JP" sz="1100" dirty="0" err="1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Politecnico</a:t>
            </a: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di Milano, and XRG Simulation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All rights reserved.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Redistribution and use in source and binary forms, with or without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modification, are permitted provided that the following conditions are met: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of source code must retain the above copyright notice, this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list of conditions and the following disclaimer.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Redistributions in binary form must reproduce the above copyright notice,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list of conditions and the following disclaimer in the documentation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and/or other materials provided with the distribution.	</a:t>
            </a:r>
          </a:p>
          <a:p>
            <a:pPr>
              <a:lnSpc>
                <a:spcPts val="1240"/>
              </a:lnSpc>
            </a:pPr>
            <a:endParaRPr lang="ja-JP" altLang="en-US" sz="1100">
              <a:solidFill>
                <a:srgbClr val="1B1F22"/>
              </a:solidFill>
              <a:latin typeface="MigMix 1P" panose="020B0502020203020207" pitchFamily="34" charset="-128"/>
              <a:ea typeface="MigMix 1P" panose="020B0502020203020207" pitchFamily="34" charset="-128"/>
              <a:cs typeface="MigMix 1P" panose="020B0502020203020207" pitchFamily="34" charset="-128"/>
            </a:endParaRP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* Neither the name of the copyright holder nor the names of its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contributors may be used to endorse or promote products derived from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  this software without specific prior written permission.	</a:t>
            </a:r>
          </a:p>
          <a:p>
            <a:pPr>
              <a:lnSpc>
                <a:spcPts val="1240"/>
              </a:lnSpc>
            </a:pPr>
            <a:r>
              <a:rPr lang="ja-JP" altLang="en-US" sz="110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THIS SOFTWARE IS PROVIDED BY THE COPYRIGHT HOLDERS AND CONTRIBUTORS "AS IS"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AND ANY EXPRESS OR IMPLIED WARRANTIES, INCLUDING, BUT NOT LIMITED TO, THE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IMPLIED WARRANTIES OF MERCHANTABILITY AND FITNESS FOR A PARTICULAR PURPOSE ARE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DISCLAIMED. IN NO EVENT SHALL THE COPYRIGHT HOLDER OR CONTRIBUTORS BE LIABLE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FOR ANY DIRECT, INDIRECT, INCIDENTAL, SPECIAL, EXEMPLARY, OR CONSEQUENTIAL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DAMAGES (INCLUDING, BUT NOT LIMITED TO, PROCUREMENT OF SUBSTITUTE GOODS OR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SERVICES; LOSS OF USE, DATA, OR PROFITS; OR BUSINESS INTERRUPTION) HOWEVER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CAUSED AND ON ANY THEORY OF LIABILITY, WHETHER IN CONTRACT, STRICT LIABILITY,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OR TORT (INCLUDING NEGLIGENCE OR OTHERWISE) ARISING IN ANY WAY OUT OF THE USE	</a:t>
            </a:r>
          </a:p>
          <a:p>
            <a:pPr>
              <a:lnSpc>
                <a:spcPts val="1240"/>
              </a:lnSpc>
            </a:pPr>
            <a:r>
              <a:rPr lang="en" altLang="ja-JP" sz="1100" dirty="0">
                <a:solidFill>
                  <a:srgbClr val="1B1F22"/>
                </a:solidFill>
                <a:latin typeface="MigMix 1P" panose="020B0502020203020207" pitchFamily="34" charset="-128"/>
                <a:ea typeface="MigMix 1P" panose="020B0502020203020207" pitchFamily="34" charset="-128"/>
                <a:cs typeface="MigMix 1P" panose="020B0502020203020207" pitchFamily="34" charset="-128"/>
              </a:rPr>
              <a:t>OF THIS SOFTWARE, EVEN IF ADVISED OF THE POSSIBILITY OF SUCH DAMAGE.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6C7352-50CC-BF47-815E-C0E8326AE735}"/>
              </a:ext>
            </a:extLst>
          </p:cNvPr>
          <p:cNvSpPr/>
          <p:nvPr/>
        </p:nvSpPr>
        <p:spPr>
          <a:xfrm>
            <a:off x="628650" y="793361"/>
            <a:ext cx="80002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>
                <a:latin typeface="MigMix 1P" panose="020B0502020203020207" pitchFamily="34" charset="-128"/>
                <a:hlinkClick r:id="rId2"/>
              </a:rPr>
              <a:t>https://github.com/modelica/ModelicaStandardLibrary/blob/master/LICENSE</a:t>
            </a:r>
            <a:r>
              <a:rPr lang="en-US" altLang="ja-JP" sz="1600" dirty="0">
                <a:latin typeface="MigMix 1P" panose="020B0502020203020207" pitchFamily="34" charset="-128"/>
              </a:rPr>
              <a:t> </a:t>
            </a:r>
            <a:endParaRPr lang="ja-JP" altLang="en-US" sz="1600">
              <a:latin typeface="MigMix 1P" panose="020B05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883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787016" y="3854563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Copyright © 2017-2018 The Open CAE Society of Japan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ja-JP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  <a:latin typeface="MigMix 1P" panose="020B0502020203020207" pitchFamily="34" charset="-128"/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>
                  <a:blip r:embed="rId2"/>
                  <a:stretch>
                    <a:fillRect l="-1258" t="-2128" r="-1887"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igMix 1P" panose="020B0502020203020207" pitchFamily="34" charset="-128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igMix 1P" panose="020B0502020203020207" pitchFamily="34" charset="-128"/>
                </a:endParaRPr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igMix 1P" panose="020B0502020203020207" pitchFamily="34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4790</TotalTime>
  <Words>5350</Words>
  <Application>Microsoft Office PowerPoint</Application>
  <PresentationFormat>画面に合わせる (4:3)</PresentationFormat>
  <Paragraphs>1072</Paragraphs>
  <Slides>51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7" baseType="lpstr">
      <vt:lpstr>MigMix 1P</vt:lpstr>
      <vt:lpstr>Arial Unicode MS</vt:lpstr>
      <vt:lpstr>Migu 1M</vt:lpstr>
      <vt:lpstr>Arial</vt:lpstr>
      <vt:lpstr>Cambria Math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amane tanaka</cp:lastModifiedBy>
  <cp:revision>157</cp:revision>
  <cp:lastPrinted>2018-12-16T20:17:05Z</cp:lastPrinted>
  <dcterms:created xsi:type="dcterms:W3CDTF">2017-10-23T18:34:53Z</dcterms:created>
  <dcterms:modified xsi:type="dcterms:W3CDTF">2018-12-29T09:16:04Z</dcterms:modified>
  <cp:category/>
</cp:coreProperties>
</file>